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9" r:id="rId3"/>
    <p:sldId id="260" r:id="rId4"/>
    <p:sldId id="262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692B"/>
    <a:srgbClr val="F6F11A"/>
    <a:srgbClr val="27DDF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/>
    <p:restoredTop sz="94541"/>
  </p:normalViewPr>
  <p:slideViewPr>
    <p:cSldViewPr snapToGrid="0">
      <p:cViewPr varScale="1">
        <p:scale>
          <a:sx n="103" d="100"/>
          <a:sy n="103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2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1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6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ople working on a computer">
            <a:extLst>
              <a:ext uri="{FF2B5EF4-FFF2-40B4-BE49-F238E27FC236}">
                <a16:creationId xmlns:a16="http://schemas.microsoft.com/office/drawing/2014/main" id="{84356D35-A25A-6ED9-5605-5F33C1F30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" b="14510"/>
          <a:stretch/>
        </p:blipFill>
        <p:spPr>
          <a:xfrm>
            <a:off x="-15390" y="12648"/>
            <a:ext cx="12252960" cy="6882406"/>
          </a:xfrm>
          <a:prstGeom prst="rect">
            <a:avLst/>
          </a:prstGeom>
          <a:effectLst>
            <a:glow rad="127000">
              <a:schemeClr val="bg1">
                <a:lumMod val="85000"/>
              </a:schemeClr>
            </a:glow>
            <a:softEdge rad="81156"/>
          </a:effectLst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28B2E5D-EBE7-2F7F-9B12-9DAB51E47CEF}"/>
              </a:ext>
            </a:extLst>
          </p:cNvPr>
          <p:cNvSpPr/>
          <p:nvPr/>
        </p:nvSpPr>
        <p:spPr>
          <a:xfrm rot="16200000">
            <a:off x="5110714" y="-233918"/>
            <a:ext cx="6845851" cy="7313679"/>
          </a:xfrm>
          <a:prstGeom prst="round2SameRect">
            <a:avLst/>
          </a:prstGeom>
          <a:gradFill>
            <a:gsLst>
              <a:gs pos="0">
                <a:srgbClr val="27DDF1">
                  <a:lumMod val="31322"/>
                  <a:alpha val="24063"/>
                </a:srgbClr>
              </a:gs>
              <a:gs pos="67000">
                <a:srgbClr val="27DDF1">
                  <a:lumMod val="81000"/>
                  <a:alpha val="71079"/>
                </a:srgbClr>
              </a:gs>
              <a:gs pos="79000">
                <a:srgbClr val="27DDF1">
                  <a:alpha val="71684"/>
                </a:srgbClr>
              </a:gs>
              <a:gs pos="97000">
                <a:srgbClr val="27DDF1">
                  <a:alpha val="89000"/>
                </a:srgb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Contributing to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Workshop</a:t>
            </a:r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marL="457200" indent="-457200" algn="ctr" rtl="0" fontAlgn="base">
              <a:buClr>
                <a:schemeClr val="tx1"/>
              </a:buClr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Virtual event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February 17th 2023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For prospective contributors of any background</a:t>
            </a:r>
          </a:p>
          <a:p>
            <a:pPr algn="ctr" rtl="0" fontAlgn="base"/>
            <a:endParaRPr lang="en-US" sz="32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Learn the tools, learn the etiquette, make your first pull request</a:t>
            </a: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to register interest!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0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In person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April 19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– 21st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4E06154E-B36C-4BE0-F9D3-3C3D8209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888" y="2233595"/>
            <a:ext cx="657578" cy="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5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0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In person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>
                <a:solidFill>
                  <a:schemeClr val="tx1"/>
                </a:solidFill>
                <a:latin typeface="Arvo" panose="02000000000000000000" pitchFamily="2" charset="77"/>
              </a:rPr>
              <a:t>March 8th–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21st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4E06154E-B36C-4BE0-F9D3-3C3D8209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888" y="2233595"/>
            <a:ext cx="657578" cy="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3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ue hexagons on an orange background&#10;&#10;Description automatically generated">
            <a:extLst>
              <a:ext uri="{FF2B5EF4-FFF2-40B4-BE49-F238E27FC236}">
                <a16:creationId xmlns:a16="http://schemas.microsoft.com/office/drawing/2014/main" id="{79715794-4BA0-0A15-3562-094588D4B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1924376" y="-115711"/>
            <a:ext cx="1102947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" y="122311"/>
            <a:ext cx="1832078" cy="1345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6096000" y="737193"/>
            <a:ext cx="556542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6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3-day virtual workshop</a:t>
            </a:r>
          </a:p>
          <a:p>
            <a:pPr algn="ctr" rtl="0" fontAlgn="base"/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Get started with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,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Pavlovia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and python code</a:t>
            </a:r>
          </a:p>
          <a:p>
            <a:pPr algn="ctr" fontAlgn="base">
              <a:buClr>
                <a:schemeClr val="tx1"/>
              </a:buClr>
              <a:buSzPct val="150000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September </a:t>
            </a:r>
            <a:r>
              <a:rPr lang="en-US" sz="4000" dirty="0">
                <a:latin typeface="Arvo" panose="02000000000000000000" pitchFamily="2" charset="77"/>
              </a:rPr>
              <a:t>20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– 23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rd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20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28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lue orange and orange hexagons&#10;&#10;Description automatically generated">
            <a:extLst>
              <a:ext uri="{FF2B5EF4-FFF2-40B4-BE49-F238E27FC236}">
                <a16:creationId xmlns:a16="http://schemas.microsoft.com/office/drawing/2014/main" id="{F475A4B4-4432-95F8-3342-8C4F360AD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93827" cy="6971528"/>
          </a:xfrm>
          <a:prstGeom prst="rect">
            <a:avLst/>
          </a:prstGeom>
        </p:spPr>
      </p:pic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10267623" y="1475318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623" y="0"/>
            <a:ext cx="1832078" cy="13451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1879903" y="1161594"/>
            <a:ext cx="863401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8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3-day virtual workshop</a:t>
            </a:r>
          </a:p>
          <a:p>
            <a:pPr algn="ctr" rtl="0" fontAlgn="base"/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Get started with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, </a:t>
            </a:r>
            <a:r>
              <a:rPr lang="en-US" sz="2000" b="0" i="0" u="none" strike="noStrike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Pavlovia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and python code</a:t>
            </a:r>
          </a:p>
          <a:p>
            <a:pPr algn="ctr" fontAlgn="base">
              <a:buClr>
                <a:schemeClr val="tx1"/>
              </a:buClr>
              <a:buSzPct val="150000"/>
            </a:pPr>
            <a:endParaRPr lang="en-US" sz="2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5000" dirty="0">
                <a:solidFill>
                  <a:schemeClr val="tx1"/>
                </a:solidFill>
                <a:latin typeface="Arvo" panose="02000000000000000000" pitchFamily="2" charset="77"/>
              </a:rPr>
              <a:t>September </a:t>
            </a:r>
            <a:r>
              <a:rPr lang="en-US" sz="5000" dirty="0">
                <a:latin typeface="Arvo" panose="02000000000000000000" pitchFamily="2" charset="77"/>
              </a:rPr>
              <a:t>20</a:t>
            </a:r>
            <a:r>
              <a:rPr lang="en-US" sz="5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5000" dirty="0">
                <a:solidFill>
                  <a:schemeClr val="tx1"/>
                </a:solidFill>
                <a:latin typeface="Arvo" panose="02000000000000000000" pitchFamily="2" charset="77"/>
              </a:rPr>
              <a:t>– 23</a:t>
            </a:r>
            <a:r>
              <a:rPr lang="en-US" sz="5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rd</a:t>
            </a:r>
            <a:r>
              <a:rPr lang="en-US" sz="5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5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5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20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64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of baby boy">
            <a:extLst>
              <a:ext uri="{FF2B5EF4-FFF2-40B4-BE49-F238E27FC236}">
                <a16:creationId xmlns:a16="http://schemas.microsoft.com/office/drawing/2014/main" id="{2364B77C-C549-9A80-1BE1-EF22FFEB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1" y="0"/>
            <a:ext cx="10434402" cy="694162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633764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677704"/>
            <a:ext cx="2483914" cy="1823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7786" y="142255"/>
            <a:ext cx="5565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Creating eye tracking experiments with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+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Tobii</a:t>
            </a:r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000" b="1" u="none" strike="noStrike" dirty="0">
                <a:solidFill>
                  <a:schemeClr val="bg1">
                    <a:lumMod val="50000"/>
                  </a:schemeClr>
                </a:solidFill>
                <a:latin typeface="Arvo" panose="02000000000000000000" pitchFamily="2" charset="77"/>
              </a:rPr>
              <a:t>BPS Cognitive – Developmental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Sept </a:t>
            </a:r>
            <a:r>
              <a:rPr lang="en-US" sz="3000" dirty="0">
                <a:latin typeface="Arvo" panose="02000000000000000000" pitchFamily="2" charset="77"/>
              </a:rPr>
              <a:t>10</a:t>
            </a:r>
            <a:r>
              <a:rPr lang="en-US" sz="3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 15:30 – 17:00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</p:txBody>
      </p:sp>
      <p:pic>
        <p:nvPicPr>
          <p:cNvPr id="13" name="Picture 12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1C89B073-E24C-9C63-8B33-CD32C920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08" y="5391457"/>
            <a:ext cx="2050286" cy="817099"/>
          </a:xfrm>
          <a:prstGeom prst="rect">
            <a:avLst/>
          </a:prstGeom>
        </p:spPr>
      </p:pic>
      <p:pic>
        <p:nvPicPr>
          <p:cNvPr id="21" name="Picture 20" descr="A close up of a mirror&#10;&#10;Description automatically generated">
            <a:extLst>
              <a:ext uri="{FF2B5EF4-FFF2-40B4-BE49-F238E27FC236}">
                <a16:creationId xmlns:a16="http://schemas.microsoft.com/office/drawing/2014/main" id="{53EFBDD4-5CE6-35DB-7A43-6F80BB058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66" y="4999382"/>
            <a:ext cx="2955785" cy="12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131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Arvo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</dc:creator>
  <cp:lastModifiedBy>Rebecca Hirst</cp:lastModifiedBy>
  <cp:revision>56</cp:revision>
  <dcterms:created xsi:type="dcterms:W3CDTF">2022-12-12T13:37:20Z</dcterms:created>
  <dcterms:modified xsi:type="dcterms:W3CDTF">2023-07-11T15:05:25Z</dcterms:modified>
</cp:coreProperties>
</file>